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234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18" d="100"/>
          <a:sy n="118" d="100"/>
        </p:scale>
        <p:origin x="-505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076363" cy="511731"/>
          </a:xfrm>
          <a:prstGeom prst="rect">
            <a:avLst/>
          </a:prstGeom>
        </p:spPr>
        <p:txBody>
          <a:bodyPr vert="horz" lIns="99029" tIns="49515" rIns="99029" bIns="49515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3"/>
            <a:ext cx="3076363" cy="511731"/>
          </a:xfrm>
          <a:prstGeom prst="rect">
            <a:avLst/>
          </a:prstGeom>
        </p:spPr>
        <p:txBody>
          <a:bodyPr vert="horz" lIns="99029" tIns="49515" rIns="99029" bIns="49515" rtlCol="0"/>
          <a:lstStyle>
            <a:lvl1pPr algn="r">
              <a:defRPr sz="1300"/>
            </a:lvl1pPr>
          </a:lstStyle>
          <a:p>
            <a:fld id="{B3C3AE1A-69E5-417D-998B-0392B8BB6F2E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9"/>
            <a:ext cx="3076363" cy="511731"/>
          </a:xfrm>
          <a:prstGeom prst="rect">
            <a:avLst/>
          </a:prstGeom>
        </p:spPr>
        <p:txBody>
          <a:bodyPr vert="horz" lIns="99029" tIns="49515" rIns="99029" bIns="49515" rtlCol="0" anchor="b"/>
          <a:lstStyle>
            <a:lvl1pPr algn="l">
              <a:defRPr sz="13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9"/>
            <a:ext cx="3076363" cy="511731"/>
          </a:xfrm>
          <a:prstGeom prst="rect">
            <a:avLst/>
          </a:prstGeom>
        </p:spPr>
        <p:txBody>
          <a:bodyPr vert="horz" lIns="99029" tIns="49515" rIns="99029" bIns="49515" rtlCol="0" anchor="b"/>
          <a:lstStyle>
            <a:lvl1pPr algn="r">
              <a:defRPr sz="1300"/>
            </a:lvl1pPr>
          </a:lstStyle>
          <a:p>
            <a:fld id="{3EFB28C0-5744-4798-8070-F44CD653D4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018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22" descr="Logo CPS écran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116632"/>
            <a:ext cx="864096" cy="54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986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643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589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>
            <a:lvl1pPr>
              <a:defRPr sz="2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None/>
              <a:defRPr sz="2000"/>
            </a:lvl1pPr>
            <a:lvl2pPr marL="742950" indent="-285750">
              <a:buFont typeface="Wingdings" panose="05000000000000000000" pitchFamily="2" charset="2"/>
              <a:buChar char="§"/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16632"/>
            <a:ext cx="1115616" cy="70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4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406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8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93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254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759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97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19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D3BD1-44AF-48E5-8D9A-FDFBC9051797}" type="datetimeFigureOut">
              <a:rPr lang="fr-FR" smtClean="0"/>
              <a:t>22/06/2021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BC2DC-5E05-4FBD-A122-B51FEFF2E81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94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/>
          <a:lstStyle/>
          <a:p>
            <a:r>
              <a:rPr lang="fr-FR" b="1" dirty="0" smtClean="0"/>
              <a:t>CONSIGNES UTILISATEURS</a:t>
            </a:r>
            <a:br>
              <a:rPr lang="fr-FR" b="1" dirty="0" smtClean="0"/>
            </a:br>
            <a:r>
              <a:rPr lang="fr-FR" b="1" dirty="0" smtClean="0"/>
              <a:t>Matériels prêtés par le CPS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1187624" y="2420888"/>
            <a:ext cx="7162025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 smtClean="0">
                <a:solidFill>
                  <a:schemeClr val="tx1"/>
                </a:solidFill>
              </a:rPr>
              <a:t>Les membres du club empruntant du matériel du Club s’engagent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</a:rPr>
              <a:t>à prendre soin du matériel prêté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smtClean="0">
                <a:solidFill>
                  <a:schemeClr val="tx1"/>
                </a:solidFill>
              </a:rPr>
              <a:t>à signaler </a:t>
            </a:r>
            <a:r>
              <a:rPr lang="fr-FR" sz="2000" b="1" smtClean="0">
                <a:solidFill>
                  <a:schemeClr val="tx1"/>
                </a:solidFill>
              </a:rPr>
              <a:t>tout disfonctionnement </a:t>
            </a:r>
            <a:r>
              <a:rPr lang="fr-FR" sz="2000" b="1" dirty="0" smtClean="0">
                <a:solidFill>
                  <a:schemeClr val="tx1"/>
                </a:solidFill>
              </a:rPr>
              <a:t>dégât ou perte de matériel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 smtClean="0"/>
              <a:t>à respecter les consignes utilisateurs des matériels suivants :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Gilets stabilisateurs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Détendeurs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Manomètres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Combinaisons, chaussons et gants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Masques</a:t>
            </a:r>
          </a:p>
          <a:p>
            <a:pPr lvl="1"/>
            <a:r>
              <a:rPr lang="fr-FR" sz="2000" dirty="0" smtClean="0"/>
              <a:t>Tubas</a:t>
            </a:r>
          </a:p>
          <a:p>
            <a:pPr lvl="1"/>
            <a:r>
              <a:rPr lang="fr-FR" sz="2000" dirty="0" smtClean="0"/>
              <a:t>Blocs</a:t>
            </a:r>
          </a:p>
          <a:p>
            <a:pPr lvl="1"/>
            <a:r>
              <a:rPr lang="fr-FR" sz="2000" dirty="0" smtClean="0">
                <a:solidFill>
                  <a:schemeClr val="tx1"/>
                </a:solidFill>
              </a:rPr>
              <a:t>Matériels divers : palmes, ordinateurs et </a:t>
            </a:r>
            <a:r>
              <a:rPr lang="fr-FR" sz="2000" dirty="0" err="1" smtClean="0">
                <a:solidFill>
                  <a:schemeClr val="tx1"/>
                </a:solidFill>
              </a:rPr>
              <a:t>timers</a:t>
            </a:r>
            <a:r>
              <a:rPr lang="fr-FR" sz="2000" dirty="0" smtClean="0">
                <a:solidFill>
                  <a:schemeClr val="tx1"/>
                </a:solidFill>
              </a:rPr>
              <a:t>, parachutes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833544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AUTRES MATÉRIELS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579296" cy="5289451"/>
          </a:xfrm>
        </p:spPr>
        <p:txBody>
          <a:bodyPr>
            <a:normAutofit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 smtClean="0"/>
              <a:t>Palmes : vérifier les boucles des palmes.</a:t>
            </a:r>
          </a:p>
          <a:p>
            <a:r>
              <a:rPr lang="fr-FR" dirty="0" smtClean="0"/>
              <a:t>Ordinateurs </a:t>
            </a:r>
            <a:r>
              <a:rPr lang="fr-FR" dirty="0"/>
              <a:t>et </a:t>
            </a:r>
            <a:r>
              <a:rPr lang="fr-FR" dirty="0" err="1" smtClean="0"/>
              <a:t>timers</a:t>
            </a:r>
            <a:r>
              <a:rPr lang="fr-FR" dirty="0" smtClean="0"/>
              <a:t> : vérifier le bracelet et la mise en route.</a:t>
            </a:r>
          </a:p>
          <a:p>
            <a:r>
              <a:rPr lang="fr-FR" dirty="0" smtClean="0"/>
              <a:t>Boussoles compas : </a:t>
            </a:r>
            <a:r>
              <a:rPr lang="fr-FR" dirty="0"/>
              <a:t>vérifier le bracelet et </a:t>
            </a:r>
            <a:r>
              <a:rPr lang="fr-FR" dirty="0" smtClean="0"/>
              <a:t>que les parties tournantes soit mobiles.</a:t>
            </a:r>
          </a:p>
          <a:p>
            <a:r>
              <a:rPr lang="fr-FR" dirty="0" smtClean="0"/>
              <a:t>Parachutes : vérifier la présence du fil et d’un lestage attaché. </a:t>
            </a:r>
          </a:p>
          <a:p>
            <a:r>
              <a:rPr lang="fr-FR" dirty="0" smtClean="0"/>
              <a:t>Signaler </a:t>
            </a:r>
            <a:r>
              <a:rPr lang="fr-FR" dirty="0"/>
              <a:t>tout défaut au responsable du jour et mettre le </a:t>
            </a:r>
            <a:r>
              <a:rPr lang="fr-FR" dirty="0" smtClean="0"/>
              <a:t>tuba </a:t>
            </a:r>
            <a:r>
              <a:rPr lang="fr-FR" dirty="0"/>
              <a:t>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Rincer à l’eau claire au besoin.</a:t>
            </a:r>
          </a:p>
          <a:p>
            <a:r>
              <a:rPr lang="fr-FR" dirty="0" smtClean="0"/>
              <a:t>Signaler </a:t>
            </a:r>
            <a:r>
              <a:rPr lang="fr-FR" dirty="0"/>
              <a:t>tout défaut au responsable du jour et mettre le </a:t>
            </a:r>
            <a:r>
              <a:rPr lang="fr-FR" dirty="0" smtClean="0"/>
              <a:t>matériel </a:t>
            </a:r>
            <a:r>
              <a:rPr lang="fr-FR" dirty="0"/>
              <a:t>sur l’établi avec une étiquette indiquant le défaut.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668428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STABS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 smtClean="0"/>
              <a:t>Vérifier le bon état des boucles, des sangles, du tuyau annelé, de l'inflateur et des cordons de purge.</a:t>
            </a:r>
          </a:p>
          <a:p>
            <a:pPr>
              <a:lnSpc>
                <a:spcPct val="110000"/>
              </a:lnSpc>
            </a:pPr>
            <a:r>
              <a:rPr lang="fr-FR" dirty="0" smtClean="0"/>
              <a:t>Signaler tout défaut au responsable du jour et mettre le matériel 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Vider l'eau du gilet.</a:t>
            </a:r>
          </a:p>
          <a:p>
            <a:r>
              <a:rPr lang="fr-FR" dirty="0" smtClean="0"/>
              <a:t>Vider les poches (plombs, parachute…).</a:t>
            </a:r>
          </a:p>
          <a:p>
            <a:r>
              <a:rPr lang="fr-FR" dirty="0" smtClean="0"/>
              <a:t>Resserrer les sangles des épaules et la sangle de poitrine.</a:t>
            </a:r>
          </a:p>
          <a:p>
            <a:r>
              <a:rPr lang="fr-FR" dirty="0" smtClean="0"/>
              <a:t>Vérifier le bon état des boucles, des sangles, du tuyau annelé, de l'inflateur et des cordons de purge.</a:t>
            </a:r>
          </a:p>
          <a:p>
            <a:r>
              <a:rPr lang="fr-FR" dirty="0" smtClean="0"/>
              <a:t>Rincer à l'eau douce en cas de salissures ou en cas d'utilisation en eau de mer ou en eau chargée. Si l’inflateur a été utilisé à la bouche, le désinfecter sans rincer.</a:t>
            </a:r>
          </a:p>
          <a:p>
            <a:r>
              <a:rPr lang="fr-FR" dirty="0" smtClean="0"/>
              <a:t>Signaler tout défaut au responsable du jour et mettre le matériel sur l’établi avec une étiquette indiquant le défaut.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101878"/>
            <a:ext cx="1475504" cy="1831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127" y="2582936"/>
            <a:ext cx="1144623" cy="100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76872"/>
            <a:ext cx="1136427" cy="62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869156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DÉTENDEURS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 smtClean="0"/>
              <a:t>Vérifier l’absence de craquelures, de déchirure et d’hernie sur les flexibles.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Vérifier les serrages des flexibles sur le premier étage.</a:t>
            </a:r>
          </a:p>
          <a:p>
            <a:pPr>
              <a:lnSpc>
                <a:spcPct val="110000"/>
              </a:lnSpc>
            </a:pPr>
            <a:r>
              <a:rPr lang="fr-FR" dirty="0" smtClean="0"/>
              <a:t>Vérifier l'intégrité de l'embout et la présence du collier de serrage.</a:t>
            </a:r>
            <a:br>
              <a:rPr lang="fr-FR" dirty="0" smtClean="0"/>
            </a:br>
            <a:r>
              <a:rPr lang="fr-FR" dirty="0" smtClean="0"/>
              <a:t>Vérifier la présence du joint sur les premiers étages DIN</a:t>
            </a:r>
          </a:p>
          <a:p>
            <a:pPr>
              <a:lnSpc>
                <a:spcPct val="110000"/>
              </a:lnSpc>
            </a:pPr>
            <a:r>
              <a:rPr lang="fr-FR" dirty="0" smtClean="0"/>
              <a:t>Signaler tout défaut au responsable du jour et mettre le matériel 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Remettre le bouchon sur le premier étage.</a:t>
            </a:r>
            <a:br>
              <a:rPr lang="fr-FR" dirty="0" smtClean="0"/>
            </a:br>
            <a:r>
              <a:rPr lang="fr-FR" dirty="0" smtClean="0"/>
              <a:t>Rincer l’ensemble à l’eau douce.</a:t>
            </a:r>
          </a:p>
          <a:p>
            <a:r>
              <a:rPr lang="fr-FR" dirty="0" smtClean="0"/>
              <a:t>Agiter les 2</a:t>
            </a:r>
            <a:r>
              <a:rPr lang="fr-FR" baseline="30000" dirty="0" smtClean="0"/>
              <a:t>ème</a:t>
            </a:r>
            <a:r>
              <a:rPr lang="fr-FR" dirty="0" smtClean="0"/>
              <a:t> étages dans le bac de détergent–désinfectant.</a:t>
            </a:r>
            <a:br>
              <a:rPr lang="fr-FR" dirty="0" smtClean="0"/>
            </a:br>
            <a:r>
              <a:rPr lang="fr-FR" dirty="0" smtClean="0"/>
              <a:t>Suspendre l’ensemble à sa place sans rincer.</a:t>
            </a:r>
          </a:p>
          <a:p>
            <a:r>
              <a:rPr lang="fr-FR" dirty="0" smtClean="0"/>
              <a:t>Signaler tout défaut au responsable du jour et mettre le matériel sur l’établi avec une étiquette indiquant le défaut.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744544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53" t="-1" b="34650"/>
          <a:stretch/>
        </p:blipFill>
        <p:spPr bwMode="auto">
          <a:xfrm>
            <a:off x="2771792" y="1562469"/>
            <a:ext cx="729008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4" t="18009" r="41874" b="63851"/>
          <a:stretch/>
        </p:blipFill>
        <p:spPr bwMode="auto">
          <a:xfrm>
            <a:off x="5627560" y="1545377"/>
            <a:ext cx="777616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994" y="1988840"/>
            <a:ext cx="720080" cy="524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2" r="17575"/>
          <a:stretch/>
        </p:blipFill>
        <p:spPr bwMode="auto">
          <a:xfrm rot="5400000">
            <a:off x="7480976" y="2275832"/>
            <a:ext cx="431442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034" y="4149080"/>
            <a:ext cx="715163" cy="10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2" t="14797" r="6811" b="9839"/>
          <a:stretch/>
        </p:blipFill>
        <p:spPr bwMode="auto">
          <a:xfrm>
            <a:off x="6176962" y="2780928"/>
            <a:ext cx="411261" cy="36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295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MANOMÈTRES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 smtClean="0"/>
              <a:t>Vérifier l’absence de craquelures, de déchirure et d’hernie sur le flexible.</a:t>
            </a:r>
          </a:p>
          <a:p>
            <a:endParaRPr lang="fr-FR" dirty="0" smtClean="0"/>
          </a:p>
          <a:p>
            <a:endParaRPr lang="fr-FR" dirty="0"/>
          </a:p>
          <a:p>
            <a:pPr>
              <a:lnSpc>
                <a:spcPct val="110000"/>
              </a:lnSpc>
            </a:pP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Vérifier le serrage du flexible sur le premier étage. </a:t>
            </a:r>
            <a:br>
              <a:rPr lang="fr-FR" dirty="0" smtClean="0"/>
            </a:br>
            <a:r>
              <a:rPr lang="fr-FR" dirty="0" smtClean="0"/>
              <a:t>Vérifier que l'aiguille est revenue </a:t>
            </a:r>
            <a:r>
              <a:rPr lang="fr-FR" dirty="0"/>
              <a:t>sur le </a:t>
            </a:r>
            <a:r>
              <a:rPr lang="fr-FR" dirty="0" smtClean="0"/>
              <a:t>zéro.</a:t>
            </a:r>
            <a:br>
              <a:rPr lang="fr-FR" dirty="0" smtClean="0"/>
            </a:br>
            <a:r>
              <a:rPr lang="fr-FR" sz="1900" dirty="0" smtClean="0"/>
              <a:t/>
            </a:r>
            <a:br>
              <a:rPr lang="fr-FR" sz="1900" dirty="0" smtClean="0"/>
            </a:br>
            <a:r>
              <a:rPr lang="fr-FR" dirty="0" smtClean="0"/>
              <a:t>Signaler tout défaut au responsable du jour et mettre le matériel 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Rincer le manomètre à l’eau douce.</a:t>
            </a:r>
          </a:p>
          <a:p>
            <a:r>
              <a:rPr lang="fr-FR" dirty="0" smtClean="0"/>
              <a:t>Signaler tout défaut au responsable du jour et mettre le matériel sur l’établi avec une étiquette indiquant le défaut.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556792"/>
            <a:ext cx="744544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53" t="-1" b="34650"/>
          <a:stretch/>
        </p:blipFill>
        <p:spPr bwMode="auto">
          <a:xfrm>
            <a:off x="2771792" y="1562469"/>
            <a:ext cx="729008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94" t="18009" r="41874" b="63851"/>
          <a:stretch/>
        </p:blipFill>
        <p:spPr bwMode="auto">
          <a:xfrm>
            <a:off x="5627560" y="1545377"/>
            <a:ext cx="777616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534" y="1988840"/>
            <a:ext cx="128091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918307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733" y="2492896"/>
            <a:ext cx="825252" cy="825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Combinaisons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289451"/>
          </a:xfrm>
        </p:spPr>
        <p:txBody>
          <a:bodyPr>
            <a:noAutofit/>
          </a:bodyPr>
          <a:lstStyle/>
          <a:p>
            <a:r>
              <a:rPr lang="fr-FR" sz="1400" b="1" dirty="0">
                <a:solidFill>
                  <a:srgbClr val="FF0000"/>
                </a:solidFill>
              </a:rPr>
              <a:t>Les personnes ayant une maladie de peau contagieuse n'ont pas le droit d‘utiliser les </a:t>
            </a:r>
            <a:r>
              <a:rPr lang="fr-FR" sz="1400" b="1" dirty="0" smtClean="0">
                <a:solidFill>
                  <a:srgbClr val="FF0000"/>
                </a:solidFill>
              </a:rPr>
              <a:t>combinaisons du club</a:t>
            </a:r>
            <a:br>
              <a:rPr lang="fr-FR" sz="1400" b="1" dirty="0" smtClean="0">
                <a:solidFill>
                  <a:srgbClr val="FF0000"/>
                </a:solidFill>
              </a:rPr>
            </a:br>
            <a:endParaRPr lang="fr-FR" sz="1050" b="1" dirty="0" smtClean="0">
              <a:solidFill>
                <a:srgbClr val="FF0000"/>
              </a:solidFill>
            </a:endParaRPr>
          </a:p>
          <a:p>
            <a:r>
              <a:rPr lang="fr-FR" sz="1400" b="1" dirty="0" smtClean="0"/>
              <a:t>Lors de l’emprunt du matériel</a:t>
            </a:r>
          </a:p>
          <a:p>
            <a:r>
              <a:rPr lang="fr-FR" sz="1400" dirty="0" smtClean="0"/>
              <a:t>Vérifier </a:t>
            </a:r>
            <a:r>
              <a:rPr lang="fr-FR" sz="1400" dirty="0"/>
              <a:t>que la combinaison n'est pas déchirée et que les fermetures zip </a:t>
            </a:r>
            <a:r>
              <a:rPr lang="fr-FR" sz="1400" dirty="0" smtClean="0"/>
              <a:t>fonctionnent.</a:t>
            </a:r>
            <a:endParaRPr lang="fr-FR" sz="1400" dirty="0"/>
          </a:p>
          <a:p>
            <a:r>
              <a:rPr lang="fr-FR" sz="1400" dirty="0"/>
              <a:t>Avant d'enfiler la combinaison, mettre au minimum un maillot de bain sous la combinaison</a:t>
            </a:r>
            <a:r>
              <a:rPr lang="fr-FR" sz="1400" dirty="0" smtClean="0"/>
              <a:t>.</a:t>
            </a:r>
            <a:br>
              <a:rPr lang="fr-FR" sz="1400" dirty="0" smtClean="0"/>
            </a:br>
            <a:r>
              <a:rPr lang="fr-FR" sz="1400" dirty="0" smtClean="0"/>
              <a:t>Ne pas forcer sur les manchons, s’aider au besoin d’un sac plastique pour faciliter l’enfilage.</a:t>
            </a:r>
            <a:br>
              <a:rPr lang="fr-FR" sz="1400" dirty="0" smtClean="0"/>
            </a:br>
            <a:r>
              <a:rPr lang="fr-FR" sz="700" dirty="0" smtClean="0"/>
              <a:t/>
            </a:r>
            <a:br>
              <a:rPr lang="fr-FR" sz="700" dirty="0" smtClean="0"/>
            </a:br>
            <a:r>
              <a:rPr lang="fr-FR" sz="1400" i="1" dirty="0" smtClean="0">
                <a:solidFill>
                  <a:schemeClr val="tx2"/>
                </a:solidFill>
              </a:rPr>
              <a:t>Les </a:t>
            </a:r>
            <a:r>
              <a:rPr lang="fr-FR" sz="1400" i="1" dirty="0">
                <a:solidFill>
                  <a:schemeClr val="tx2"/>
                </a:solidFill>
              </a:rPr>
              <a:t>personnes </a:t>
            </a:r>
            <a:r>
              <a:rPr lang="fr-FR" sz="1400" i="1" dirty="0" smtClean="0">
                <a:solidFill>
                  <a:schemeClr val="tx2"/>
                </a:solidFill>
              </a:rPr>
              <a:t>« très sensibles à l’hygiène corporelle » </a:t>
            </a:r>
            <a:r>
              <a:rPr lang="fr-FR" sz="1400" i="1" dirty="0">
                <a:solidFill>
                  <a:schemeClr val="tx2"/>
                </a:solidFill>
              </a:rPr>
              <a:t>peuvent utiliser le spray désinfectant mis à disposition lors de l'emprunt de la combinaison. </a:t>
            </a:r>
            <a:r>
              <a:rPr lang="fr-FR" sz="1400" i="1" dirty="0" smtClean="0">
                <a:solidFill>
                  <a:schemeClr val="tx2"/>
                </a:solidFill>
              </a:rPr>
              <a:t/>
            </a:r>
            <a:br>
              <a:rPr lang="fr-FR" sz="1400" i="1" dirty="0" smtClean="0">
                <a:solidFill>
                  <a:schemeClr val="tx2"/>
                </a:solidFill>
              </a:rPr>
            </a:br>
            <a:r>
              <a:rPr lang="fr-FR" sz="1400" i="1" dirty="0" smtClean="0">
                <a:solidFill>
                  <a:schemeClr val="tx2"/>
                </a:solidFill>
              </a:rPr>
              <a:t>Laisser </a:t>
            </a:r>
            <a:r>
              <a:rPr lang="fr-FR" sz="1400" i="1" dirty="0">
                <a:solidFill>
                  <a:schemeClr val="tx2"/>
                </a:solidFill>
              </a:rPr>
              <a:t>le désinfectant agir </a:t>
            </a:r>
            <a:r>
              <a:rPr lang="fr-FR" sz="1400" i="1" dirty="0" smtClean="0">
                <a:solidFill>
                  <a:schemeClr val="tx2"/>
                </a:solidFill>
              </a:rPr>
              <a:t>au moins 10 minutes avant </a:t>
            </a:r>
            <a:r>
              <a:rPr lang="fr-FR" sz="1400" i="1" dirty="0">
                <a:solidFill>
                  <a:schemeClr val="tx2"/>
                </a:solidFill>
              </a:rPr>
              <a:t>d'enfiler la </a:t>
            </a:r>
            <a:r>
              <a:rPr lang="fr-FR" sz="1400" i="1" dirty="0" smtClean="0">
                <a:solidFill>
                  <a:schemeClr val="tx2"/>
                </a:solidFill>
              </a:rPr>
              <a:t>combinaison. </a:t>
            </a:r>
            <a:br>
              <a:rPr lang="fr-FR" sz="1400" i="1" dirty="0" smtClean="0">
                <a:solidFill>
                  <a:schemeClr val="tx2"/>
                </a:solidFill>
              </a:rPr>
            </a:br>
            <a:r>
              <a:rPr lang="fr-FR" sz="1400" i="1" dirty="0" smtClean="0">
                <a:solidFill>
                  <a:schemeClr val="tx2"/>
                </a:solidFill>
              </a:rPr>
              <a:t>Le </a:t>
            </a:r>
            <a:r>
              <a:rPr lang="fr-FR" sz="1400" i="1" dirty="0">
                <a:solidFill>
                  <a:schemeClr val="tx2"/>
                </a:solidFill>
              </a:rPr>
              <a:t>désinfectant n'a pas besoin d'être rincé avant utilisation. </a:t>
            </a:r>
            <a:r>
              <a:rPr lang="fr-FR" sz="1400" i="1" dirty="0" smtClean="0">
                <a:solidFill>
                  <a:schemeClr val="tx2"/>
                </a:solidFill>
              </a:rPr>
              <a:t/>
            </a:r>
            <a:br>
              <a:rPr lang="fr-FR" sz="1400" i="1" dirty="0" smtClean="0">
                <a:solidFill>
                  <a:schemeClr val="tx2"/>
                </a:solidFill>
              </a:rPr>
            </a:br>
            <a:r>
              <a:rPr lang="fr-FR" sz="1400" i="1" dirty="0" smtClean="0">
                <a:solidFill>
                  <a:schemeClr val="tx2"/>
                </a:solidFill>
              </a:rPr>
              <a:t>Cette </a:t>
            </a:r>
            <a:r>
              <a:rPr lang="fr-FR" sz="1400" i="1" dirty="0">
                <a:solidFill>
                  <a:schemeClr val="tx2"/>
                </a:solidFill>
              </a:rPr>
              <a:t>opération n'est à réaliser qu'occasionnellement car elle réduit la durée de vie de la combinaison</a:t>
            </a:r>
            <a:r>
              <a:rPr lang="fr-FR" sz="1400" i="1" dirty="0" smtClean="0">
                <a:solidFill>
                  <a:schemeClr val="tx2"/>
                </a:solidFill>
              </a:rPr>
              <a:t>.</a:t>
            </a:r>
            <a:br>
              <a:rPr lang="fr-FR" sz="1400" i="1" dirty="0" smtClean="0">
                <a:solidFill>
                  <a:schemeClr val="tx2"/>
                </a:solidFill>
              </a:rPr>
            </a:br>
            <a:r>
              <a:rPr lang="fr-FR" sz="1400" b="1" i="1" dirty="0" smtClean="0">
                <a:solidFill>
                  <a:schemeClr val="tx2"/>
                </a:solidFill>
              </a:rPr>
              <a:t>Elle doit être annotée sur la fiche de sortie du matériel</a:t>
            </a:r>
            <a:r>
              <a:rPr lang="fr-FR" sz="1400" b="1" i="1" dirty="0" smtClean="0"/>
              <a:t>.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endParaRPr lang="fr-FR" sz="400" b="1" dirty="0" smtClean="0"/>
          </a:p>
          <a:p>
            <a:r>
              <a:rPr lang="fr-FR" sz="1400" dirty="0"/>
              <a:t>Signaler tout défaut au responsable du jour et mettre le matériel sur l’établi avec une étiquette indiquant le défaut. </a:t>
            </a:r>
          </a:p>
          <a:p>
            <a:pPr>
              <a:lnSpc>
                <a:spcPct val="110000"/>
              </a:lnSpc>
            </a:pPr>
            <a:r>
              <a:rPr lang="fr-FR" sz="700" dirty="0" smtClean="0"/>
              <a:t> </a:t>
            </a:r>
            <a:r>
              <a:rPr lang="fr-FR" sz="1400" b="1" dirty="0" smtClean="0"/>
              <a:t/>
            </a:r>
            <a:br>
              <a:rPr lang="fr-FR" sz="1400" b="1" dirty="0" smtClean="0"/>
            </a:br>
            <a:r>
              <a:rPr lang="fr-FR" sz="1400" b="1" dirty="0" smtClean="0"/>
              <a:t>Nettoyage après usage ou en fin de journée</a:t>
            </a:r>
          </a:p>
          <a:p>
            <a:pPr>
              <a:lnSpc>
                <a:spcPct val="110000"/>
              </a:lnSpc>
            </a:pPr>
            <a:r>
              <a:rPr lang="fr-FR" sz="1400" dirty="0" smtClean="0"/>
              <a:t>Rincer </a:t>
            </a:r>
            <a:r>
              <a:rPr lang="fr-FR" sz="1400" dirty="0"/>
              <a:t>la combinaison à l'eau douce en cas de salissures ou en cas d'utilisation en eau de mer ou en eau chargée</a:t>
            </a:r>
            <a:r>
              <a:rPr lang="fr-FR" sz="1400" dirty="0" smtClean="0"/>
              <a:t>. Faire </a:t>
            </a:r>
            <a:r>
              <a:rPr lang="fr-FR" sz="1400" dirty="0"/>
              <a:t>sécher la combinaison sur un </a:t>
            </a:r>
            <a:r>
              <a:rPr lang="fr-FR" sz="1400" dirty="0" smtClean="0"/>
              <a:t>cintre.</a:t>
            </a:r>
            <a:endParaRPr lang="fr-FR" sz="1400" dirty="0"/>
          </a:p>
          <a:p>
            <a:pPr>
              <a:lnSpc>
                <a:spcPct val="110000"/>
              </a:lnSpc>
            </a:pPr>
            <a:endParaRPr lang="fr-FR" sz="400" b="1" dirty="0"/>
          </a:p>
          <a:p>
            <a:pPr>
              <a:lnSpc>
                <a:spcPct val="110000"/>
              </a:lnSpc>
            </a:pPr>
            <a:r>
              <a:rPr lang="fr-FR" sz="1400" b="1" dirty="0"/>
              <a:t>Traitement avant restitution au club</a:t>
            </a:r>
          </a:p>
          <a:p>
            <a:pPr>
              <a:lnSpc>
                <a:spcPct val="110000"/>
              </a:lnSpc>
            </a:pPr>
            <a:r>
              <a:rPr lang="fr-FR" sz="1400" dirty="0"/>
              <a:t>Laver la combinaison avec du produit pour linge dans une eau à maximum 30</a:t>
            </a:r>
            <a:r>
              <a:rPr lang="fr-FR" sz="1400" dirty="0" smtClean="0"/>
              <a:t>°.</a:t>
            </a:r>
            <a:endParaRPr lang="fr-FR" sz="1400" dirty="0"/>
          </a:p>
          <a:p>
            <a:pPr>
              <a:lnSpc>
                <a:spcPct val="110000"/>
              </a:lnSpc>
            </a:pPr>
            <a:r>
              <a:rPr lang="fr-FR" sz="1400" dirty="0"/>
              <a:t>Rincer la combinaison et la faire sécher sur un cintre</a:t>
            </a:r>
            <a:r>
              <a:rPr lang="fr-FR" sz="1400" dirty="0" smtClean="0"/>
              <a:t>.</a:t>
            </a:r>
            <a:endParaRPr lang="fr-FR" sz="700" dirty="0" smtClean="0"/>
          </a:p>
          <a:p>
            <a:r>
              <a:rPr lang="fr-FR" sz="1400" dirty="0" smtClean="0"/>
              <a:t>Signaler tout défaut au responsable du jour et mettre le matériel sur l’établi avec une étiquette indiquant le défaut.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37691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Gants et chaussons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908720"/>
            <a:ext cx="8507288" cy="5289451"/>
          </a:xfrm>
        </p:spPr>
        <p:txBody>
          <a:bodyPr>
            <a:normAutofit fontScale="70000" lnSpcReduction="20000"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Les personnes ayant une maladie de peau contagieuse n'ont pas le droit d‘utiliser les gants et </a:t>
            </a:r>
            <a:r>
              <a:rPr lang="fr-FR" b="1" dirty="0" smtClean="0">
                <a:solidFill>
                  <a:srgbClr val="FF0000"/>
                </a:solidFill>
              </a:rPr>
              <a:t>chaussons du club.</a:t>
            </a:r>
            <a:r>
              <a:rPr lang="fr-FR" sz="2200" dirty="0">
                <a:solidFill>
                  <a:srgbClr val="FF0000"/>
                </a:solidFill>
              </a:rPr>
              <a:t/>
            </a:r>
            <a:br>
              <a:rPr lang="fr-FR" sz="2200" dirty="0">
                <a:solidFill>
                  <a:srgbClr val="FF0000"/>
                </a:solidFill>
              </a:rPr>
            </a:br>
            <a:endParaRPr lang="fr-FR" sz="2200" dirty="0">
              <a:solidFill>
                <a:srgbClr val="FF0000"/>
              </a:solidFill>
            </a:endParaRPr>
          </a:p>
          <a:p>
            <a:r>
              <a:rPr lang="fr-FR" b="1" dirty="0" smtClean="0"/>
              <a:t>Lors de l’emprunt du matériel</a:t>
            </a:r>
          </a:p>
          <a:p>
            <a:pPr>
              <a:lnSpc>
                <a:spcPct val="120000"/>
              </a:lnSpc>
            </a:pPr>
            <a:r>
              <a:rPr lang="fr-FR" dirty="0" smtClean="0"/>
              <a:t>Vérifier qu’il n’y a pas de déchirure et </a:t>
            </a:r>
            <a:r>
              <a:rPr lang="fr-FR" dirty="0"/>
              <a:t>que les fermetures zip fonctionnent</a:t>
            </a:r>
            <a:r>
              <a:rPr lang="fr-FR" dirty="0" smtClean="0"/>
              <a:t>.</a:t>
            </a:r>
            <a:br>
              <a:rPr lang="fr-FR" dirty="0" smtClean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i="1" dirty="0">
                <a:solidFill>
                  <a:schemeClr val="tx2"/>
                </a:solidFill>
              </a:rPr>
              <a:t>Les personnes « très sensibles à l’hygiène corporelle » </a:t>
            </a:r>
            <a:r>
              <a:rPr lang="fr-FR" i="1" dirty="0" smtClean="0">
                <a:solidFill>
                  <a:schemeClr val="tx2"/>
                </a:solidFill>
              </a:rPr>
              <a:t>peuvent </a:t>
            </a:r>
            <a:r>
              <a:rPr lang="fr-FR" i="1" dirty="0">
                <a:solidFill>
                  <a:schemeClr val="tx2"/>
                </a:solidFill>
              </a:rPr>
              <a:t>utiliser le spray désinfectant mis à disposition lors de l'emprunt </a:t>
            </a:r>
            <a:r>
              <a:rPr lang="fr-FR" i="1" dirty="0" smtClean="0">
                <a:solidFill>
                  <a:schemeClr val="tx2"/>
                </a:solidFill>
              </a:rPr>
              <a:t>du matériel. </a:t>
            </a:r>
            <a:br>
              <a:rPr lang="fr-FR" i="1" dirty="0" smtClean="0">
                <a:solidFill>
                  <a:schemeClr val="tx2"/>
                </a:solidFill>
              </a:rPr>
            </a:br>
            <a:r>
              <a:rPr lang="fr-FR" i="1" dirty="0" smtClean="0">
                <a:solidFill>
                  <a:schemeClr val="tx2"/>
                </a:solidFill>
              </a:rPr>
              <a:t>Laisser </a:t>
            </a:r>
            <a:r>
              <a:rPr lang="fr-FR" i="1" dirty="0">
                <a:solidFill>
                  <a:schemeClr val="tx2"/>
                </a:solidFill>
              </a:rPr>
              <a:t>le désinfectant agir </a:t>
            </a:r>
            <a:r>
              <a:rPr lang="fr-FR" i="1" dirty="0" smtClean="0">
                <a:solidFill>
                  <a:schemeClr val="tx2"/>
                </a:solidFill>
              </a:rPr>
              <a:t>au moins 10 minutes avant </a:t>
            </a:r>
            <a:r>
              <a:rPr lang="fr-FR" i="1" dirty="0">
                <a:solidFill>
                  <a:schemeClr val="tx2"/>
                </a:solidFill>
              </a:rPr>
              <a:t>d'enfiler </a:t>
            </a:r>
            <a:r>
              <a:rPr lang="fr-FR" i="1" dirty="0" smtClean="0">
                <a:solidFill>
                  <a:schemeClr val="tx2"/>
                </a:solidFill>
              </a:rPr>
              <a:t>le matériel.</a:t>
            </a:r>
            <a:br>
              <a:rPr lang="fr-FR" i="1" dirty="0" smtClean="0">
                <a:solidFill>
                  <a:schemeClr val="tx2"/>
                </a:solidFill>
              </a:rPr>
            </a:br>
            <a:r>
              <a:rPr lang="fr-FR" i="1" dirty="0" smtClean="0">
                <a:solidFill>
                  <a:schemeClr val="tx2"/>
                </a:solidFill>
              </a:rPr>
              <a:t>Le </a:t>
            </a:r>
            <a:r>
              <a:rPr lang="fr-FR" i="1" dirty="0">
                <a:solidFill>
                  <a:schemeClr val="tx2"/>
                </a:solidFill>
              </a:rPr>
              <a:t>désinfectant n'a pas besoin d'être rincé avant utilisation. </a:t>
            </a:r>
            <a:r>
              <a:rPr lang="fr-FR" i="1" dirty="0" smtClean="0">
                <a:solidFill>
                  <a:schemeClr val="tx2"/>
                </a:solidFill>
              </a:rPr>
              <a:t/>
            </a:r>
            <a:br>
              <a:rPr lang="fr-FR" i="1" dirty="0" smtClean="0">
                <a:solidFill>
                  <a:schemeClr val="tx2"/>
                </a:solidFill>
              </a:rPr>
            </a:br>
            <a:r>
              <a:rPr lang="fr-FR" i="1" dirty="0">
                <a:solidFill>
                  <a:schemeClr val="tx2"/>
                </a:solidFill>
              </a:rPr>
              <a:t>Cette opération n'est à réaliser qu'occasionnellement car elle réduit la durée de vie </a:t>
            </a:r>
            <a:r>
              <a:rPr lang="fr-FR" i="1" dirty="0" smtClean="0">
                <a:solidFill>
                  <a:schemeClr val="tx2"/>
                </a:solidFill>
              </a:rPr>
              <a:t>des gants et chaussons.</a:t>
            </a:r>
            <a:r>
              <a:rPr lang="fr-FR" i="1" dirty="0">
                <a:solidFill>
                  <a:schemeClr val="tx2"/>
                </a:solidFill>
              </a:rPr>
              <a:t/>
            </a:r>
            <a:br>
              <a:rPr lang="fr-FR" i="1" dirty="0">
                <a:solidFill>
                  <a:schemeClr val="tx2"/>
                </a:solidFill>
              </a:rPr>
            </a:br>
            <a:r>
              <a:rPr lang="fr-FR" b="1" i="1" dirty="0">
                <a:solidFill>
                  <a:schemeClr val="tx2"/>
                </a:solidFill>
              </a:rPr>
              <a:t>Elle doit être annotée sur la fiche de sortie du matériel</a:t>
            </a:r>
            <a:r>
              <a:rPr lang="fr-FR" b="1" i="1" dirty="0" smtClean="0">
                <a:solidFill>
                  <a:schemeClr val="tx2"/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endParaRPr lang="fr-FR" sz="1000" i="1" dirty="0" smtClean="0">
              <a:solidFill>
                <a:schemeClr val="tx2"/>
              </a:solidFill>
            </a:endParaRPr>
          </a:p>
          <a:p>
            <a:pPr>
              <a:lnSpc>
                <a:spcPct val="120000"/>
              </a:lnSpc>
            </a:pPr>
            <a:r>
              <a:rPr lang="fr-FR" dirty="0"/>
              <a:t>Signaler tout défaut au responsable du jour et mettre le matériel sur l’établi avec une étiquette indiquant le défaut. </a:t>
            </a:r>
          </a:p>
          <a:p>
            <a:pPr>
              <a:lnSpc>
                <a:spcPct val="120000"/>
              </a:lnSpc>
            </a:pPr>
            <a:r>
              <a:rPr lang="fr-FR" dirty="0" smtClean="0"/>
              <a:t>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/>
              <a:t>Nettoyage après usage ou en fin de </a:t>
            </a:r>
            <a:r>
              <a:rPr lang="fr-FR" b="1" dirty="0" smtClean="0"/>
              <a:t>journée</a:t>
            </a:r>
            <a:endParaRPr lang="fr-FR" b="1" dirty="0"/>
          </a:p>
          <a:p>
            <a:pPr>
              <a:lnSpc>
                <a:spcPct val="120000"/>
              </a:lnSpc>
            </a:pPr>
            <a:r>
              <a:rPr lang="fr-FR" dirty="0"/>
              <a:t>Rincer </a:t>
            </a:r>
            <a:r>
              <a:rPr lang="fr-FR" dirty="0" smtClean="0"/>
              <a:t>les chaussons et gants </a:t>
            </a:r>
            <a:r>
              <a:rPr lang="fr-FR" dirty="0"/>
              <a:t>à l'eau douce en cas de salissures ou en cas d'utilisation en eau de mer ou en eau chargée</a:t>
            </a:r>
            <a:r>
              <a:rPr lang="fr-FR" dirty="0" smtClean="0"/>
              <a:t>. </a:t>
            </a:r>
            <a:r>
              <a:rPr lang="fr-FR" dirty="0"/>
              <a:t>Faire sécher les gants et chaussons de façon à ce que l'eau puisse s'écouler</a:t>
            </a:r>
            <a:r>
              <a:rPr lang="fr-FR" dirty="0" smtClean="0"/>
              <a:t>.</a:t>
            </a:r>
            <a:endParaRPr lang="fr-FR" dirty="0"/>
          </a:p>
          <a:p>
            <a:pPr>
              <a:lnSpc>
                <a:spcPct val="120000"/>
              </a:lnSpc>
            </a:pPr>
            <a:endParaRPr lang="fr-FR" b="1" dirty="0"/>
          </a:p>
          <a:p>
            <a:pPr>
              <a:lnSpc>
                <a:spcPct val="120000"/>
              </a:lnSpc>
            </a:pPr>
            <a:r>
              <a:rPr lang="fr-FR" b="1" dirty="0"/>
              <a:t>Traitement avant restitution au club</a:t>
            </a:r>
          </a:p>
          <a:p>
            <a:pPr>
              <a:lnSpc>
                <a:spcPct val="120000"/>
              </a:lnSpc>
            </a:pPr>
            <a:r>
              <a:rPr lang="fr-FR" dirty="0"/>
              <a:t>Laver </a:t>
            </a:r>
            <a:r>
              <a:rPr lang="fr-FR" dirty="0" smtClean="0"/>
              <a:t>les gants et chaussons avec </a:t>
            </a:r>
            <a:r>
              <a:rPr lang="fr-FR" dirty="0"/>
              <a:t>du produit pour linge dans une eau à maximum 30</a:t>
            </a:r>
            <a:r>
              <a:rPr lang="fr-FR" dirty="0" smtClean="0"/>
              <a:t>°.</a:t>
            </a:r>
            <a:endParaRPr lang="fr-FR" dirty="0"/>
          </a:p>
          <a:p>
            <a:pPr>
              <a:lnSpc>
                <a:spcPct val="120000"/>
              </a:lnSpc>
            </a:pPr>
            <a:r>
              <a:rPr lang="fr-FR" dirty="0"/>
              <a:t>Rincer les gants et chaussons et </a:t>
            </a:r>
            <a:r>
              <a:rPr lang="fr-FR" dirty="0" smtClean="0"/>
              <a:t>les faire </a:t>
            </a:r>
            <a:r>
              <a:rPr lang="fr-FR" dirty="0"/>
              <a:t>sécher sur </a:t>
            </a:r>
            <a:r>
              <a:rPr lang="fr-FR" dirty="0" smtClean="0"/>
              <a:t>le support de rangement.</a:t>
            </a:r>
            <a:endParaRPr lang="fr-FR" dirty="0"/>
          </a:p>
          <a:p>
            <a:pPr>
              <a:lnSpc>
                <a:spcPct val="120000"/>
              </a:lnSpc>
            </a:pPr>
            <a:endParaRPr lang="fr-FR" sz="600" dirty="0" smtClean="0"/>
          </a:p>
          <a:p>
            <a:pPr>
              <a:lnSpc>
                <a:spcPct val="120000"/>
              </a:lnSpc>
            </a:pPr>
            <a:r>
              <a:rPr lang="fr-FR" dirty="0" smtClean="0"/>
              <a:t>Signaler tout défaut au responsable du jour et mettre le matériel sur l’établi avec une étiquette indiquant le défaut. </a:t>
            </a: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922" y="2060972"/>
            <a:ext cx="825252" cy="825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802960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MASQUES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/>
              <a:t>Vérifier </a:t>
            </a:r>
            <a:r>
              <a:rPr lang="fr-FR" dirty="0" smtClean="0"/>
              <a:t>l'absence </a:t>
            </a:r>
            <a:r>
              <a:rPr lang="fr-FR" dirty="0"/>
              <a:t>de rayures sur la vitre.</a:t>
            </a:r>
          </a:p>
          <a:p>
            <a:r>
              <a:rPr lang="fr-FR" dirty="0" smtClean="0"/>
              <a:t>Vérifier </a:t>
            </a:r>
            <a:r>
              <a:rPr lang="fr-FR" dirty="0"/>
              <a:t>l'absence de craquelure sur la jupe.</a:t>
            </a:r>
          </a:p>
          <a:p>
            <a:r>
              <a:rPr lang="fr-FR" dirty="0" smtClean="0"/>
              <a:t>Vérifier, </a:t>
            </a:r>
            <a:r>
              <a:rPr lang="fr-FR" dirty="0"/>
              <a:t>en tirant sur la sangle l'intégrité de la sangle et </a:t>
            </a:r>
            <a:r>
              <a:rPr lang="fr-FR" dirty="0" smtClean="0"/>
              <a:t>des attaches</a:t>
            </a:r>
            <a:r>
              <a:rPr lang="fr-FR" dirty="0"/>
              <a:t>. </a:t>
            </a:r>
            <a:endParaRPr lang="fr-FR" dirty="0" smtClean="0"/>
          </a:p>
          <a:p>
            <a:endParaRPr lang="fr-FR" sz="1100" dirty="0" smtClean="0"/>
          </a:p>
          <a:p>
            <a:r>
              <a:rPr lang="fr-FR" dirty="0" smtClean="0"/>
              <a:t>Vérifier l’étanchéité du masque en l’appliquant sur </a:t>
            </a:r>
            <a:r>
              <a:rPr lang="fr-FR" dirty="0"/>
              <a:t>le visage et </a:t>
            </a:r>
            <a:r>
              <a:rPr lang="fr-FR" dirty="0" smtClean="0"/>
              <a:t>en aspirant par </a:t>
            </a:r>
            <a:r>
              <a:rPr lang="fr-FR" dirty="0"/>
              <a:t>le </a:t>
            </a:r>
            <a:r>
              <a:rPr lang="fr-FR" dirty="0" smtClean="0"/>
              <a:t>nez  </a:t>
            </a:r>
            <a:br>
              <a:rPr lang="fr-FR" dirty="0" smtClean="0"/>
            </a:br>
            <a:r>
              <a:rPr lang="fr-FR" dirty="0" smtClean="0"/>
              <a:t>Le masque doit tenir en place sans l’aide de la lanière.</a:t>
            </a:r>
            <a:br>
              <a:rPr lang="fr-FR" dirty="0" smtClean="0"/>
            </a:br>
            <a:endParaRPr lang="fr-FR" sz="1100" dirty="0" smtClean="0"/>
          </a:p>
          <a:p>
            <a:r>
              <a:rPr lang="fr-FR" dirty="0" smtClean="0"/>
              <a:t>Signaler tout défaut au responsable du jour et mettre le masque 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/>
              <a:t>Après rinçage à l'eau douce, plonger le masque dans la </a:t>
            </a:r>
            <a:r>
              <a:rPr lang="fr-FR" dirty="0" smtClean="0"/>
              <a:t>solution</a:t>
            </a:r>
            <a:br>
              <a:rPr lang="fr-FR" dirty="0" smtClean="0"/>
            </a:br>
            <a:r>
              <a:rPr lang="fr-FR" dirty="0" smtClean="0"/>
              <a:t>de </a:t>
            </a:r>
            <a:r>
              <a:rPr lang="fr-FR" dirty="0"/>
              <a:t>détergent - désinfectant. </a:t>
            </a:r>
          </a:p>
          <a:p>
            <a:r>
              <a:rPr lang="fr-FR" dirty="0"/>
              <a:t>Ranger le masque sans le rincer s'il n'y a pas de défaut.</a:t>
            </a:r>
          </a:p>
          <a:p>
            <a:r>
              <a:rPr lang="fr-FR" dirty="0"/>
              <a:t>Signaler tout défaut au responsable du jour et mettre le masque sur l’établi avec une étiquette indiquant le défaut.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782" y="3933056"/>
            <a:ext cx="715163" cy="10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424" y="950706"/>
            <a:ext cx="728464" cy="4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513" r="31026" b="19577"/>
          <a:stretch/>
        </p:blipFill>
        <p:spPr bwMode="auto">
          <a:xfrm>
            <a:off x="5796136" y="1193831"/>
            <a:ext cx="688181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551286"/>
            <a:ext cx="792088" cy="38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572982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TUBAS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>
            <a:normAutofit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/>
              <a:t>Vérifier l'intégrité de l'embout </a:t>
            </a:r>
            <a:r>
              <a:rPr lang="fr-FR" dirty="0" smtClean="0"/>
              <a:t>et sa bonne fixation au tuyau</a:t>
            </a:r>
            <a:r>
              <a:rPr lang="fr-FR" dirty="0"/>
              <a:t>. </a:t>
            </a:r>
            <a:br>
              <a:rPr lang="fr-FR" dirty="0"/>
            </a:br>
            <a:r>
              <a:rPr lang="fr-FR" dirty="0"/>
              <a:t>Vérifier l'alignement de l'embout et du </a:t>
            </a:r>
            <a:r>
              <a:rPr lang="fr-FR" dirty="0" smtClean="0"/>
              <a:t>tube.</a:t>
            </a:r>
            <a:endParaRPr lang="fr-FR" dirty="0"/>
          </a:p>
          <a:p>
            <a:r>
              <a:rPr lang="fr-FR" dirty="0" smtClean="0"/>
              <a:t>Signaler </a:t>
            </a:r>
            <a:r>
              <a:rPr lang="fr-FR" dirty="0"/>
              <a:t>tout défaut au responsable du jour et mettre le </a:t>
            </a:r>
            <a:r>
              <a:rPr lang="fr-FR" dirty="0" smtClean="0"/>
              <a:t>tuba </a:t>
            </a:r>
            <a:r>
              <a:rPr lang="fr-FR" dirty="0"/>
              <a:t>sur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Au besoin, rincer le tuba à l’eau douce</a:t>
            </a:r>
            <a:r>
              <a:rPr lang="fr-FR" dirty="0"/>
              <a:t>.</a:t>
            </a:r>
          </a:p>
          <a:p>
            <a:r>
              <a:rPr lang="fr-FR" dirty="0"/>
              <a:t>Agiter </a:t>
            </a:r>
            <a:r>
              <a:rPr lang="fr-FR" dirty="0" smtClean="0"/>
              <a:t>l’embout du tuba dans </a:t>
            </a:r>
            <a:r>
              <a:rPr lang="fr-FR" dirty="0"/>
              <a:t>le bac de </a:t>
            </a:r>
            <a:r>
              <a:rPr lang="fr-FR" dirty="0" smtClean="0"/>
              <a:t>détergent–désinfectant.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Remettre le tuba à sa place sans rincer</a:t>
            </a:r>
            <a:r>
              <a:rPr lang="fr-FR" dirty="0"/>
              <a:t>.</a:t>
            </a:r>
          </a:p>
          <a:p>
            <a:r>
              <a:rPr lang="fr-FR" dirty="0"/>
              <a:t>Signaler tout défaut au responsable du jour et mettre le tuba sur l’établi avec une étiquette indiquant le défaut.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780928"/>
            <a:ext cx="715163" cy="10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951032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/>
              <a:t>CONSIGNES </a:t>
            </a:r>
            <a:r>
              <a:rPr lang="fr-FR" sz="2400" b="1" dirty="0" smtClean="0"/>
              <a:t>UTILISATEURS : BLOCS</a:t>
            </a:r>
            <a:endParaRPr lang="fr-FR" sz="24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>
            <a:normAutofit/>
          </a:bodyPr>
          <a:lstStyle/>
          <a:p>
            <a:r>
              <a:rPr lang="fr-FR" b="1" dirty="0" smtClean="0"/>
              <a:t>Lors de l’emprunt du matériel</a:t>
            </a:r>
          </a:p>
          <a:p>
            <a:r>
              <a:rPr lang="fr-FR" dirty="0" smtClean="0"/>
              <a:t>Contrôler la pression du bloc et le bon </a:t>
            </a:r>
            <a:r>
              <a:rPr lang="fr-FR" dirty="0"/>
              <a:t>fonctionnement des robinets.</a:t>
            </a:r>
          </a:p>
          <a:p>
            <a:r>
              <a:rPr lang="fr-FR" dirty="0" smtClean="0"/>
              <a:t>Au besoin, faire compléter le remplissage par une personne autorisée.</a:t>
            </a:r>
          </a:p>
          <a:p>
            <a:endParaRPr lang="fr-FR" sz="1100" dirty="0" smtClean="0"/>
          </a:p>
          <a:p>
            <a:r>
              <a:rPr lang="fr-FR" dirty="0" smtClean="0"/>
              <a:t>Signaler tout défaut au responsable du jour et mettre le bloc à coté de l’établi avec une étiquette indiquant le défaut. </a:t>
            </a:r>
          </a:p>
          <a:p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/>
              <a:t>Lors du retour du matériel</a:t>
            </a:r>
          </a:p>
          <a:p>
            <a:r>
              <a:rPr lang="fr-FR" dirty="0" smtClean="0"/>
              <a:t>Au besoin, rincer le bloc au jet d’eau.</a:t>
            </a:r>
          </a:p>
          <a:p>
            <a:r>
              <a:rPr lang="fr-FR" dirty="0" smtClean="0"/>
              <a:t>Ranger le bloc dans la zone des blocs à gonfler près du compresseur. </a:t>
            </a:r>
            <a:endParaRPr lang="fr-FR" dirty="0"/>
          </a:p>
          <a:p>
            <a:r>
              <a:rPr lang="fr-FR" dirty="0" smtClean="0"/>
              <a:t>Signaler </a:t>
            </a:r>
            <a:r>
              <a:rPr lang="fr-FR" dirty="0"/>
              <a:t>tout défaut au responsable du jour et mettre le </a:t>
            </a:r>
            <a:r>
              <a:rPr lang="fr-FR" dirty="0" smtClean="0"/>
              <a:t>bloc à coté de </a:t>
            </a:r>
            <a:r>
              <a:rPr lang="fr-FR" dirty="0"/>
              <a:t>l’établi avec une étiquette indiquant le défaut.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7220995" y="6453336"/>
            <a:ext cx="15994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Edition du 05/05/2021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1133267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459</Words>
  <Application>Microsoft Office PowerPoint</Application>
  <PresentationFormat>Affichage à l'écran (4:3)</PresentationFormat>
  <Paragraphs>122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CONSIGNES UTILISATEURS Matériels prêtés par le CPS</vt:lpstr>
      <vt:lpstr>CONSIGNES UTILISATEURS : STABS</vt:lpstr>
      <vt:lpstr>CONSIGNES UTILISATEURS : DÉTENDEURS</vt:lpstr>
      <vt:lpstr>CONSIGNES UTILISATEURS : MANOMÈTRES</vt:lpstr>
      <vt:lpstr>CONSIGNES UTILISATEURS : Combinaisons</vt:lpstr>
      <vt:lpstr>CONSIGNES UTILISATEURS : Gants et chaussons</vt:lpstr>
      <vt:lpstr>CONSIGNES UTILISATEURS : MASQUES</vt:lpstr>
      <vt:lpstr>CONSIGNES UTILISATEURS : TUBAS</vt:lpstr>
      <vt:lpstr>CONSIGNES UTILISATEURS : BLOCS</vt:lpstr>
      <vt:lpstr>CONSIGNES UTILISATEURS : AUTRES MATÉRIELS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Michel</dc:creator>
  <cp:lastModifiedBy>Jean Michel</cp:lastModifiedBy>
  <cp:revision>51</cp:revision>
  <cp:lastPrinted>2021-05-09T14:38:39Z</cp:lastPrinted>
  <dcterms:created xsi:type="dcterms:W3CDTF">2021-05-05T09:36:20Z</dcterms:created>
  <dcterms:modified xsi:type="dcterms:W3CDTF">2021-06-22T16:57:29Z</dcterms:modified>
</cp:coreProperties>
</file>