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8" r:id="rId3"/>
    <p:sldId id="257" r:id="rId4"/>
    <p:sldId id="267" r:id="rId5"/>
    <p:sldId id="258" r:id="rId6"/>
    <p:sldId id="262" r:id="rId7"/>
    <p:sldId id="266" r:id="rId8"/>
    <p:sldId id="261" r:id="rId9"/>
    <p:sldId id="260" r:id="rId10"/>
    <p:sldId id="263" r:id="rId11"/>
    <p:sldId id="269" r:id="rId12"/>
    <p:sldId id="264" r:id="rId13"/>
    <p:sldId id="265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3C684-EEE5-4211-9010-6D04A0C4F365}" type="datetimeFigureOut">
              <a:rPr lang="fr-FR" smtClean="0"/>
              <a:t>19/10/2024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D3C-C10B-42B8-BC5B-A21D1255A8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9112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3C684-EEE5-4211-9010-6D04A0C4F365}" type="datetimeFigureOut">
              <a:rPr lang="fr-FR" smtClean="0"/>
              <a:t>19/10/2024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D3C-C10B-42B8-BC5B-A21D1255A8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33035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3C684-EEE5-4211-9010-6D04A0C4F365}" type="datetimeFigureOut">
              <a:rPr lang="fr-FR" smtClean="0"/>
              <a:t>19/10/2024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D3C-C10B-42B8-BC5B-A21D1255A8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84848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3C684-EEE5-4211-9010-6D04A0C4F365}" type="datetimeFigureOut">
              <a:rPr lang="fr-FR" smtClean="0"/>
              <a:t>19/10/2024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D3C-C10B-42B8-BC5B-A21D1255A81E}" type="slidenum">
              <a:rPr lang="fr-FR" smtClean="0"/>
              <a:t>‹N°›</a:t>
            </a:fld>
            <a:endParaRPr lang="fr-FR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085640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3C684-EEE5-4211-9010-6D04A0C4F365}" type="datetimeFigureOut">
              <a:rPr lang="fr-FR" smtClean="0"/>
              <a:t>19/10/2024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D3C-C10B-42B8-BC5B-A21D1255A8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50325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3C684-EEE5-4211-9010-6D04A0C4F365}" type="datetimeFigureOut">
              <a:rPr lang="fr-FR" smtClean="0"/>
              <a:t>19/10/2024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D3C-C10B-42B8-BC5B-A21D1255A8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41268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3C684-EEE5-4211-9010-6D04A0C4F365}" type="datetimeFigureOut">
              <a:rPr lang="fr-FR" smtClean="0"/>
              <a:t>19/10/2024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D3C-C10B-42B8-BC5B-A21D1255A8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76496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3C684-EEE5-4211-9010-6D04A0C4F365}" type="datetimeFigureOut">
              <a:rPr lang="fr-FR" smtClean="0"/>
              <a:t>19/10/2024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D3C-C10B-42B8-BC5B-A21D1255A8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73659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3C684-EEE5-4211-9010-6D04A0C4F365}" type="datetimeFigureOut">
              <a:rPr lang="fr-FR" smtClean="0"/>
              <a:t>19/10/2024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D3C-C10B-42B8-BC5B-A21D1255A8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46944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3C684-EEE5-4211-9010-6D04A0C4F365}" type="datetimeFigureOut">
              <a:rPr lang="fr-FR" smtClean="0"/>
              <a:t>19/10/2024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D3C-C10B-42B8-BC5B-A21D1255A8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3432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3C684-EEE5-4211-9010-6D04A0C4F365}" type="datetimeFigureOut">
              <a:rPr lang="fr-FR" smtClean="0"/>
              <a:t>19/10/2024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D3C-C10B-42B8-BC5B-A21D1255A8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4206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3C684-EEE5-4211-9010-6D04A0C4F365}" type="datetimeFigureOut">
              <a:rPr lang="fr-FR" smtClean="0"/>
              <a:t>19/10/2024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D3C-C10B-42B8-BC5B-A21D1255A8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9193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3C684-EEE5-4211-9010-6D04A0C4F365}" type="datetimeFigureOut">
              <a:rPr lang="fr-FR" smtClean="0"/>
              <a:t>19/10/2024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D3C-C10B-42B8-BC5B-A21D1255A8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4553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3C684-EEE5-4211-9010-6D04A0C4F365}" type="datetimeFigureOut">
              <a:rPr lang="fr-FR" smtClean="0"/>
              <a:t>19/10/2024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D3C-C10B-42B8-BC5B-A21D1255A8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3241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3C684-EEE5-4211-9010-6D04A0C4F365}" type="datetimeFigureOut">
              <a:rPr lang="fr-FR" smtClean="0"/>
              <a:t>19/10/2024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D3C-C10B-42B8-BC5B-A21D1255A8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0336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3C684-EEE5-4211-9010-6D04A0C4F365}" type="datetimeFigureOut">
              <a:rPr lang="fr-FR" smtClean="0"/>
              <a:t>19/10/2024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D3C-C10B-42B8-BC5B-A21D1255A8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69601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3C684-EEE5-4211-9010-6D04A0C4F365}" type="datetimeFigureOut">
              <a:rPr lang="fr-FR" smtClean="0"/>
              <a:t>19/10/2024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D3C-C10B-42B8-BC5B-A21D1255A8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4806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B743C684-EEE5-4211-9010-6D04A0C4F365}" type="datetimeFigureOut">
              <a:rPr lang="fr-FR" smtClean="0"/>
              <a:t>19/10/2024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17BB2D3C-C10B-42B8-BC5B-A21D1255A8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2497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.png"/><Relationship Id="rId7" Type="http://schemas.openxmlformats.org/officeDocument/2006/relationships/image" Target="../media/image4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ECF57B5-74CF-DDDA-D44A-84FC28AD767F}"/>
              </a:ext>
            </a:extLst>
          </p:cNvPr>
          <p:cNvSpPr/>
          <p:nvPr/>
        </p:nvSpPr>
        <p:spPr>
          <a:xfrm>
            <a:off x="2447366" y="2242250"/>
            <a:ext cx="6345260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Section secourisme</a:t>
            </a:r>
          </a:p>
          <a:p>
            <a:pPr algn="ctr"/>
            <a:endParaRPr lang="fr-FR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r>
              <a:rPr lang="fr-FR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Année 2023 - 2024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E21A2AA-4831-7C50-9921-355F55308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2923" y="678197"/>
            <a:ext cx="2269307" cy="1352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secourisme | Collège Jean Jaurès de Saint Ouen">
            <a:extLst>
              <a:ext uri="{FF2B5EF4-FFF2-40B4-BE49-F238E27FC236}">
                <a16:creationId xmlns:a16="http://schemas.microsoft.com/office/drawing/2014/main" id="{AACBAC48-35DF-CD0E-0D4D-888AF312F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1324" y="4367251"/>
            <a:ext cx="2149065" cy="1609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ecourisme - Isfam formation">
            <a:extLst>
              <a:ext uri="{FF2B5EF4-FFF2-40B4-BE49-F238E27FC236}">
                <a16:creationId xmlns:a16="http://schemas.microsoft.com/office/drawing/2014/main" id="{0E91DBAE-AEF3-5A90-12E8-8BCE84242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42" y="1882308"/>
            <a:ext cx="2043954" cy="2043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38188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23007DB-183C-CE5D-C3E9-71864098EF57}"/>
              </a:ext>
            </a:extLst>
          </p:cNvPr>
          <p:cNvSpPr/>
          <p:nvPr/>
        </p:nvSpPr>
        <p:spPr>
          <a:xfrm>
            <a:off x="2106705" y="215153"/>
            <a:ext cx="813447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Pour la saison 2024 - 2025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AAEF9C0-6014-A41C-E22D-DF2AB9091963}"/>
              </a:ext>
            </a:extLst>
          </p:cNvPr>
          <p:cNvSpPr txBox="1"/>
          <p:nvPr/>
        </p:nvSpPr>
        <p:spPr>
          <a:xfrm>
            <a:off x="1004047" y="1627847"/>
            <a:ext cx="8885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Le 15 Février 2025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- une formation recyclage pour les PSE1 à Peugeot Sausheim</a:t>
            </a:r>
            <a:r>
              <a:rPr lang="fr-FR" dirty="0"/>
              <a:t>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7DDE0CB-7EBF-6307-0BB3-846B62CC2EEA}"/>
              </a:ext>
            </a:extLst>
          </p:cNvPr>
          <p:cNvSpPr txBox="1"/>
          <p:nvPr/>
        </p:nvSpPr>
        <p:spPr>
          <a:xfrm>
            <a:off x="1004047" y="2137296"/>
            <a:ext cx="66543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000" dirty="0"/>
              <a:t>Le </a:t>
            </a:r>
            <a:r>
              <a:rPr lang="fr-FR" sz="2000" b="1" dirty="0"/>
              <a:t>1 Mars 2025 </a:t>
            </a:r>
            <a:r>
              <a:rPr lang="fr-FR" sz="2000" dirty="0"/>
              <a:t>organisation d’un PSC à Peugeot Sausheim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5D535F2-CA99-49B6-5B88-631BD2988694}"/>
              </a:ext>
            </a:extLst>
          </p:cNvPr>
          <p:cNvSpPr txBox="1"/>
          <p:nvPr/>
        </p:nvSpPr>
        <p:spPr>
          <a:xfrm>
            <a:off x="1004047" y="2677523"/>
            <a:ext cx="57592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000" b="1" dirty="0"/>
              <a:t>Les 17 et 18 mai 2025</a:t>
            </a:r>
            <a:r>
              <a:rPr lang="fr-FR" sz="2000" dirty="0"/>
              <a:t> un weekend Rifap à la GDF</a:t>
            </a:r>
          </a:p>
        </p:txBody>
      </p:sp>
      <p:pic>
        <p:nvPicPr>
          <p:cNvPr id="1026" name="Picture 2" descr="Secourisme">
            <a:extLst>
              <a:ext uri="{FF2B5EF4-FFF2-40B4-BE49-F238E27FC236}">
                <a16:creationId xmlns:a16="http://schemas.microsoft.com/office/drawing/2014/main" id="{8C6E67C8-05C8-6DD2-59FF-A743C8F84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624" y="4476990"/>
            <a:ext cx="3104294" cy="19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e déroulement type d'un module en formation Rifap ou Anteor - La plongée  selon Stéphane">
            <a:extLst>
              <a:ext uri="{FF2B5EF4-FFF2-40B4-BE49-F238E27FC236}">
                <a16:creationId xmlns:a16="http://schemas.microsoft.com/office/drawing/2014/main" id="{8EECD9E1-BC38-FF0A-C4D6-6D9372E37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153" y="4431857"/>
            <a:ext cx="3048841" cy="2028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4C6B529-A069-BF2C-EE52-C98D4407F4F4}"/>
              </a:ext>
            </a:extLst>
          </p:cNvPr>
          <p:cNvSpPr txBox="1"/>
          <p:nvPr/>
        </p:nvSpPr>
        <p:spPr>
          <a:xfrm>
            <a:off x="1004047" y="3244334"/>
            <a:ext cx="73529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000" b="1" dirty="0"/>
              <a:t>Un </a:t>
            </a:r>
            <a:r>
              <a:rPr lang="fr-FR" sz="2000" b="1" dirty="0" err="1"/>
              <a:t>Anteor</a:t>
            </a:r>
            <a:r>
              <a:rPr lang="fr-FR" sz="2000" b="1" dirty="0"/>
              <a:t> </a:t>
            </a:r>
            <a:r>
              <a:rPr lang="fr-FR" sz="2000" dirty="0"/>
              <a:t>en fin d’année (au mois de novembre) selon la demande </a:t>
            </a:r>
          </a:p>
        </p:txBody>
      </p:sp>
    </p:spTree>
    <p:extLst>
      <p:ext uri="{BB962C8B-B14F-4D97-AF65-F5344CB8AC3E}">
        <p14:creationId xmlns:p14="http://schemas.microsoft.com/office/powerpoint/2010/main" val="1432219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2384571-104F-5F18-A06E-F2D6DCA8CA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335" y="2956229"/>
            <a:ext cx="2737982" cy="363007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6E8F320-B44F-0213-43AF-A373FC61C553}"/>
              </a:ext>
            </a:extLst>
          </p:cNvPr>
          <p:cNvSpPr/>
          <p:nvPr/>
        </p:nvSpPr>
        <p:spPr>
          <a:xfrm>
            <a:off x="2272670" y="398213"/>
            <a:ext cx="9043234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Du matos neuf pour mieux coller à ce qui se fait aujourd’hui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47E635B-ECB9-E373-0D37-CC223D2F31BB}"/>
              </a:ext>
            </a:extLst>
          </p:cNvPr>
          <p:cNvSpPr txBox="1"/>
          <p:nvPr/>
        </p:nvSpPr>
        <p:spPr>
          <a:xfrm>
            <a:off x="655748" y="1475431"/>
            <a:ext cx="45113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b="1" dirty="0">
                <a:solidFill>
                  <a:srgbClr val="00B050"/>
                </a:solidFill>
              </a:rPr>
              <a:t>Deux bouteilles d’oxygènes de formations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b="1" dirty="0">
                <a:solidFill>
                  <a:srgbClr val="00B050"/>
                </a:solidFill>
              </a:rPr>
              <a:t>BAVU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b="1" dirty="0">
                <a:solidFill>
                  <a:srgbClr val="00B050"/>
                </a:solidFill>
              </a:rPr>
              <a:t>Masques </a:t>
            </a:r>
            <a:r>
              <a:rPr lang="fr-FR" b="1" dirty="0" err="1">
                <a:solidFill>
                  <a:srgbClr val="00B050"/>
                </a:solidFill>
              </a:rPr>
              <a:t>inalatoires</a:t>
            </a:r>
            <a:endParaRPr lang="fr-FR" b="1" dirty="0">
              <a:solidFill>
                <a:srgbClr val="00B05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b="1" dirty="0">
                <a:solidFill>
                  <a:srgbClr val="00B050"/>
                </a:solidFill>
              </a:rPr>
              <a:t>Memento du secouriste</a:t>
            </a:r>
            <a:r>
              <a:rPr lang="fr-FR" dirty="0"/>
              <a:t>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0A572BA-9381-E306-100C-2CD971AC5E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2152" y="2872540"/>
            <a:ext cx="2737982" cy="203381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A8CB778-FBFC-0136-A254-7A86FA7C76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339245"/>
            <a:ext cx="2034716" cy="217950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8A3078F-C701-CE31-FCAE-AEF5DA88E3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3817" y="1837292"/>
            <a:ext cx="2293368" cy="3183414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9D9AEB9F-7845-D50D-D84A-F89ABC50C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445" y="4906352"/>
            <a:ext cx="2737982" cy="1631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55254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 25">
            <a:extLst>
              <a:ext uri="{FF2B5EF4-FFF2-40B4-BE49-F238E27FC236}">
                <a16:creationId xmlns:a16="http://schemas.microsoft.com/office/drawing/2014/main" id="{C9418927-1F7D-8624-1AF0-AB6481BED2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6287" y="1746904"/>
            <a:ext cx="2097584" cy="26276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C519448-2CE2-579F-9D9C-CFDFD56EA8A4}"/>
              </a:ext>
            </a:extLst>
          </p:cNvPr>
          <p:cNvSpPr/>
          <p:nvPr/>
        </p:nvSpPr>
        <p:spPr>
          <a:xfrm>
            <a:off x="787463" y="1129303"/>
            <a:ext cx="1061707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Toute l’équipe vous remercie pour votre attention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7AB8973-03AB-1FB7-9D4E-273EA272F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324" y="17048"/>
            <a:ext cx="1973696" cy="1176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489EFD8-D1ED-6891-95CA-87C1524B58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2150" y="1746904"/>
            <a:ext cx="2097583" cy="28082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3C5282D-6CA9-FF68-F981-5DE098DC40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3870" y="4103457"/>
            <a:ext cx="2060076" cy="27914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FF7F552B-18D1-144E-52DB-9D9970D310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8152" y="4079041"/>
            <a:ext cx="2195276" cy="28975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64DF8ECA-6E7B-6BE2-B08C-B5C5C48A6F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63717" y="1969179"/>
            <a:ext cx="2291552" cy="23973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AB62F88-FFC8-870F-3DB5-FA13A6359F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09704" y="4042181"/>
            <a:ext cx="2087152" cy="28158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945731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miley interrogateur">
            <a:extLst>
              <a:ext uri="{FF2B5EF4-FFF2-40B4-BE49-F238E27FC236}">
                <a16:creationId xmlns:a16="http://schemas.microsoft.com/office/drawing/2014/main" id="{726D1CC5-A0A1-315F-3629-BE6CB25F5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9254" y="2999791"/>
            <a:ext cx="3203274" cy="2969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47FBE8F-095C-26E4-12CA-3264BA187E2C}"/>
              </a:ext>
            </a:extLst>
          </p:cNvPr>
          <p:cNvSpPr txBox="1"/>
          <p:nvPr/>
        </p:nvSpPr>
        <p:spPr>
          <a:xfrm>
            <a:off x="6105926" y="2185808"/>
            <a:ext cx="42370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Des Questions ?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8EB8AD8-EC8F-502C-1F3F-50EA378D0E1F}"/>
              </a:ext>
            </a:extLst>
          </p:cNvPr>
          <p:cNvSpPr txBox="1"/>
          <p:nvPr/>
        </p:nvSpPr>
        <p:spPr>
          <a:xfrm>
            <a:off x="517852" y="302712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00B0F0"/>
                </a:solidFill>
              </a:rPr>
              <a:t>MFT – Rifap - https://mft.ffessm.fr/pages/documents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7B4BB76-632E-F240-1CC5-B407CCF1257E}"/>
              </a:ext>
            </a:extLst>
          </p:cNvPr>
          <p:cNvSpPr txBox="1"/>
          <p:nvPr/>
        </p:nvSpPr>
        <p:spPr>
          <a:xfrm>
            <a:off x="2002948" y="356410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00B0F0"/>
                </a:solidFill>
              </a:rPr>
              <a:t>https://www.codep68.fr/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75E9D89-8E20-2CF5-8FA0-40FE100DB244}"/>
              </a:ext>
            </a:extLst>
          </p:cNvPr>
          <p:cNvSpPr txBox="1"/>
          <p:nvPr/>
        </p:nvSpPr>
        <p:spPr>
          <a:xfrm>
            <a:off x="2304891" y="411523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00B0F0"/>
                </a:solidFill>
              </a:rPr>
              <a:t>http://cfmns68.fr/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CCC13200-7353-E0BA-A56D-FB14535A8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347" y="590789"/>
            <a:ext cx="1973696" cy="1176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C3A5C30-20D4-1FA7-F172-623FA1C7218C}"/>
              </a:ext>
            </a:extLst>
          </p:cNvPr>
          <p:cNvSpPr txBox="1"/>
          <p:nvPr/>
        </p:nvSpPr>
        <p:spPr>
          <a:xfrm>
            <a:off x="173712" y="6365557"/>
            <a:ext cx="331052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William HURST E3 N° 17020</a:t>
            </a:r>
          </a:p>
          <a:p>
            <a:r>
              <a:rPr lang="fr-FR" sz="1400" dirty="0"/>
              <a:t>Moniteur de secourisme N° 68 -10 - 1332 </a:t>
            </a:r>
          </a:p>
        </p:txBody>
      </p:sp>
      <p:pic>
        <p:nvPicPr>
          <p:cNvPr id="2052" name="Picture 4" descr="Qu'est-ce que Facebook ? | Coursinfo.fr">
            <a:extLst>
              <a:ext uri="{FF2B5EF4-FFF2-40B4-BE49-F238E27FC236}">
                <a16:creationId xmlns:a16="http://schemas.microsoft.com/office/drawing/2014/main" id="{BC6D1808-4457-70D7-0932-445FD3CAB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6540" y="4767857"/>
            <a:ext cx="1259006" cy="562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BE61D97-6A91-2520-EC5C-BD30975E92E7}"/>
              </a:ext>
            </a:extLst>
          </p:cNvPr>
          <p:cNvSpPr txBox="1"/>
          <p:nvPr/>
        </p:nvSpPr>
        <p:spPr>
          <a:xfrm>
            <a:off x="1757007" y="4873960"/>
            <a:ext cx="2039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1"/>
                </a:solidFill>
              </a:rPr>
              <a:t>Suivez nous aussi sur</a:t>
            </a:r>
          </a:p>
        </p:txBody>
      </p:sp>
    </p:spTree>
    <p:extLst>
      <p:ext uri="{BB962C8B-B14F-4D97-AF65-F5344CB8AC3E}">
        <p14:creationId xmlns:p14="http://schemas.microsoft.com/office/powerpoint/2010/main" val="24694489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AE21A2AA-4831-7C50-9921-355F55308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5604" y="162822"/>
            <a:ext cx="2031289" cy="1210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ED4EA54-54A1-7ABF-2F96-3D486B5751BE}"/>
              </a:ext>
            </a:extLst>
          </p:cNvPr>
          <p:cNvSpPr/>
          <p:nvPr/>
        </p:nvSpPr>
        <p:spPr>
          <a:xfrm>
            <a:off x="593520" y="1442204"/>
            <a:ext cx="934037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2400" b="1" cap="none" spc="0" dirty="0">
                <a:ln w="0"/>
                <a:solidFill>
                  <a:schemeClr val="accent6"/>
                </a:solidFill>
                <a:effectLst>
                  <a:reflection blurRad="6350" stA="53000" endA="300" endPos="35500" dir="5400000" sy="-90000" algn="bl" rotWithShape="0"/>
                </a:effectLst>
              </a:rPr>
              <a:t>Recyclage PSE1 organisé par le Codep68 en partenariat avec la FNMNS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7BC3A5C-E21F-10D7-8B79-EE4ECC39C9EE}"/>
              </a:ext>
            </a:extLst>
          </p:cNvPr>
          <p:cNvSpPr txBox="1"/>
          <p:nvPr/>
        </p:nvSpPr>
        <p:spPr>
          <a:xfrm>
            <a:off x="2501674" y="681318"/>
            <a:ext cx="29586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u="sng" dirty="0">
                <a:solidFill>
                  <a:schemeClr val="accent1">
                    <a:lumMod val="75000"/>
                  </a:schemeClr>
                </a:solidFill>
              </a:rPr>
              <a:t>Le 18 </a:t>
            </a:r>
            <a:r>
              <a:rPr lang="fr-FR" sz="2800" b="1" u="sng" dirty="0" err="1">
                <a:solidFill>
                  <a:schemeClr val="accent1">
                    <a:lumMod val="75000"/>
                  </a:schemeClr>
                </a:solidFill>
              </a:rPr>
              <a:t>Fevrier</a:t>
            </a:r>
            <a:r>
              <a:rPr lang="fr-FR" sz="2800" b="1" u="sng" dirty="0">
                <a:solidFill>
                  <a:schemeClr val="accent1">
                    <a:lumMod val="75000"/>
                  </a:schemeClr>
                </a:solidFill>
              </a:rPr>
              <a:t> 2023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815CADD-D665-BA40-4C21-4EBB516469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954" y="2141535"/>
            <a:ext cx="3227294" cy="242047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E369BB9-4B25-93DF-4571-16FA5AA1EC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954" y="4322768"/>
            <a:ext cx="3115758" cy="233681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A289F30-BB07-197C-5AEA-6EC7971B09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6544" y="4161835"/>
            <a:ext cx="2022124" cy="269616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D2AAFC5-137E-D894-4475-1BC424FB0C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6088" y="2179995"/>
            <a:ext cx="1899397" cy="253252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5EE04CB-C766-1B32-6222-C08CDFE41D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80017" y="4598894"/>
            <a:ext cx="3012141" cy="2259106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CE4508DD-E48B-6124-8484-11FF106A14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48367" y="2179995"/>
            <a:ext cx="2949388" cy="2216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7281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52A84CA-73C1-DDDB-C052-C55BF6A29A1B}"/>
              </a:ext>
            </a:extLst>
          </p:cNvPr>
          <p:cNvSpPr/>
          <p:nvPr/>
        </p:nvSpPr>
        <p:spPr>
          <a:xfrm>
            <a:off x="2880213" y="251029"/>
            <a:ext cx="662880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Samedi 14 Septembre 2024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1268A1B-2C7D-7EC2-214A-06DC72850076}"/>
              </a:ext>
            </a:extLst>
          </p:cNvPr>
          <p:cNvSpPr/>
          <p:nvPr/>
        </p:nvSpPr>
        <p:spPr>
          <a:xfrm>
            <a:off x="2409732" y="1444478"/>
            <a:ext cx="9477723" cy="35394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2800" b="1" u="sng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Formation continue des moniteurs de secourisme du Codep 68</a:t>
            </a:r>
          </a:p>
          <a:p>
            <a:pPr algn="ctr"/>
            <a:r>
              <a:rPr lang="fr-FR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</a:p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fr-FR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Révisions des gestes</a:t>
            </a:r>
          </a:p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fr-FR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Nouveaux textes</a:t>
            </a:r>
          </a:p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fr-FR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Les nouveaux modules d’enseignements </a:t>
            </a:r>
          </a:p>
          <a:p>
            <a:pPr marL="457200" indent="-457200" algn="ctr">
              <a:buFont typeface="Wingdings" panose="05000000000000000000" pitchFamily="2" charset="2"/>
              <a:buChar char="Ø"/>
            </a:pPr>
            <a:endParaRPr lang="fr-FR" sz="2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/>
            <a:endParaRPr lang="fr-FR" sz="2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/>
            <a:r>
              <a:rPr lang="fr-FR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   Le PSC1 s’appelle dorénavant </a:t>
            </a:r>
            <a:r>
              <a:rPr lang="fr-FR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</a:t>
            </a:r>
            <a:r>
              <a:rPr lang="fr-FR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remier </a:t>
            </a:r>
            <a:r>
              <a:rPr lang="fr-FR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</a:t>
            </a:r>
            <a:r>
              <a:rPr lang="fr-FR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ecours </a:t>
            </a:r>
            <a:r>
              <a:rPr lang="fr-FR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</a:t>
            </a:r>
            <a:r>
              <a:rPr lang="fr-FR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itoyen</a:t>
            </a:r>
            <a:endParaRPr lang="fr-FR" sz="2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1026" name="Picture 2" descr="Recyclage secourisme | Club Sous Marin Pau Océan">
            <a:extLst>
              <a:ext uri="{FF2B5EF4-FFF2-40B4-BE49-F238E27FC236}">
                <a16:creationId xmlns:a16="http://schemas.microsoft.com/office/drawing/2014/main" id="{AF272E66-D574-27D0-2A4F-5CB71E8BB6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32" y="2277535"/>
            <a:ext cx="1604681" cy="1753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B47C324-FD00-3753-7FBE-68C5528D5AA9}"/>
              </a:ext>
            </a:extLst>
          </p:cNvPr>
          <p:cNvSpPr/>
          <p:nvPr/>
        </p:nvSpPr>
        <p:spPr>
          <a:xfrm>
            <a:off x="1868382" y="5729802"/>
            <a:ext cx="968213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2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Merci à la FNMNS et Denis Foehrle pour son aide et son soutien</a:t>
            </a:r>
          </a:p>
        </p:txBody>
      </p:sp>
      <p:pic>
        <p:nvPicPr>
          <p:cNvPr id="5124" name="Picture 4" descr="Logo Vierge FNMNS - FNMNS 34">
            <a:extLst>
              <a:ext uri="{FF2B5EF4-FFF2-40B4-BE49-F238E27FC236}">
                <a16:creationId xmlns:a16="http://schemas.microsoft.com/office/drawing/2014/main" id="{EBCC6473-2CAA-D252-32B4-7458B0F52C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86" y="5191390"/>
            <a:ext cx="1626896" cy="1576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48377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AE21A2AA-4831-7C50-9921-355F55308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3511" y="523315"/>
            <a:ext cx="2269307" cy="1352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BBCEED50-B01F-538C-2DB2-E20B845BD69D}"/>
              </a:ext>
            </a:extLst>
          </p:cNvPr>
          <p:cNvSpPr txBox="1"/>
          <p:nvPr/>
        </p:nvSpPr>
        <p:spPr>
          <a:xfrm>
            <a:off x="137023" y="523315"/>
            <a:ext cx="87597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accent1">
                    <a:lumMod val="75000"/>
                  </a:schemeClr>
                </a:solidFill>
              </a:rPr>
              <a:t>Le 16 mars 2024 - Recyclage des gestes qui sauvent pour le club de</a:t>
            </a:r>
          </a:p>
          <a:p>
            <a:pPr algn="ctr"/>
            <a:r>
              <a:rPr lang="fr-FR" sz="2400" b="1" dirty="0">
                <a:solidFill>
                  <a:schemeClr val="accent1">
                    <a:lumMod val="75000"/>
                  </a:schemeClr>
                </a:solidFill>
              </a:rPr>
              <a:t>Couleur plongée 68 à Ottmarsheim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CC5EDC8-E35F-F620-7C4F-1E48B1D2FE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055" y="2814916"/>
            <a:ext cx="2599765" cy="346635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EEBBE46-EE07-71CF-2101-723D227367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6246" y="1354312"/>
            <a:ext cx="2213162" cy="295088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E2B923F-14F5-4929-B941-EB2B6D9987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1673" y="3167528"/>
            <a:ext cx="2571750" cy="3429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7BD8C97-3FD3-E255-2E2D-B1F187A15B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0309" y="1356126"/>
            <a:ext cx="2339789" cy="3119718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3E83420F-0692-4B25-592D-8D879CD98B65}"/>
              </a:ext>
            </a:extLst>
          </p:cNvPr>
          <p:cNvSpPr txBox="1"/>
          <p:nvPr/>
        </p:nvSpPr>
        <p:spPr>
          <a:xfrm>
            <a:off x="9265656" y="3027922"/>
            <a:ext cx="226930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chemeClr val="accent1"/>
                </a:solidFill>
              </a:rPr>
              <a:t>Le Codep68 sait aussi se mettre au service de ces clubs</a:t>
            </a:r>
          </a:p>
        </p:txBody>
      </p:sp>
    </p:spTree>
    <p:extLst>
      <p:ext uri="{BB962C8B-B14F-4D97-AF65-F5344CB8AC3E}">
        <p14:creationId xmlns:p14="http://schemas.microsoft.com/office/powerpoint/2010/main" val="20375641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0BD54FE-397F-FE33-7214-7996FDA1F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589" y="1289032"/>
            <a:ext cx="1898569" cy="1131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CB95007-A530-F51E-BF7D-71BB21B8B49F}"/>
              </a:ext>
            </a:extLst>
          </p:cNvPr>
          <p:cNvSpPr/>
          <p:nvPr/>
        </p:nvSpPr>
        <p:spPr>
          <a:xfrm>
            <a:off x="1286862" y="496819"/>
            <a:ext cx="654829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36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Le </a:t>
            </a:r>
            <a:r>
              <a:rPr lang="fr-FR" sz="3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23</a:t>
            </a:r>
            <a:r>
              <a:rPr lang="fr-FR" sz="36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.03.2024 - PSC - </a:t>
            </a:r>
            <a:r>
              <a:rPr lang="fr-FR" sz="3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Dans les locaux de Peugeot à Mulhouse</a:t>
            </a:r>
            <a:endParaRPr lang="fr-FR" sz="36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4" name="AutoShape 2" descr="Secourisme | FFESSM74">
            <a:extLst>
              <a:ext uri="{FF2B5EF4-FFF2-40B4-BE49-F238E27FC236}">
                <a16:creationId xmlns:a16="http://schemas.microsoft.com/office/drawing/2014/main" id="{EC778A6A-C5F9-7B56-D615-7E696BD2BB0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1FEB3CC-D4AE-9748-08B2-C5D7C51C82FC}"/>
              </a:ext>
            </a:extLst>
          </p:cNvPr>
          <p:cNvSpPr txBox="1"/>
          <p:nvPr/>
        </p:nvSpPr>
        <p:spPr>
          <a:xfrm>
            <a:off x="3848690" y="3276600"/>
            <a:ext cx="51491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 13 nouveaux Stagiaires formés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D864FFD-CA58-3F47-D6F7-42CF6AA71228}"/>
              </a:ext>
            </a:extLst>
          </p:cNvPr>
          <p:cNvSpPr txBox="1"/>
          <p:nvPr/>
        </p:nvSpPr>
        <p:spPr>
          <a:xfrm>
            <a:off x="3940417" y="3870734"/>
            <a:ext cx="27382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 6 en recyclage</a:t>
            </a:r>
          </a:p>
        </p:txBody>
      </p:sp>
      <p:pic>
        <p:nvPicPr>
          <p:cNvPr id="1026" name="Picture 2" descr="Formation PSC 1 (secourisme) – Commune d'Auriol – 13390">
            <a:extLst>
              <a:ext uri="{FF2B5EF4-FFF2-40B4-BE49-F238E27FC236}">
                <a16:creationId xmlns:a16="http://schemas.microsoft.com/office/drawing/2014/main" id="{64B4498E-CF10-56C1-8901-39D26BADA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4577" y="3429000"/>
            <a:ext cx="1990725" cy="229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8FFBC66-FDD7-DC28-94B7-F6FB3319E2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066" y="2420348"/>
            <a:ext cx="2414948" cy="321993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C0867CC-ABFA-02FE-B366-EFC07720FEA1}"/>
              </a:ext>
            </a:extLst>
          </p:cNvPr>
          <p:cNvSpPr/>
          <p:nvPr/>
        </p:nvSpPr>
        <p:spPr>
          <a:xfrm>
            <a:off x="10811434" y="3511914"/>
            <a:ext cx="251712" cy="2891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F7D5AE9-567C-69B7-B55C-3E3E7A26E556}"/>
              </a:ext>
            </a:extLst>
          </p:cNvPr>
          <p:cNvSpPr/>
          <p:nvPr/>
        </p:nvSpPr>
        <p:spPr>
          <a:xfrm>
            <a:off x="9164577" y="3801035"/>
            <a:ext cx="1990725" cy="2151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1033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DA68508B-235E-EF5C-681A-3A94DC35D9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188" y="78580"/>
            <a:ext cx="2179341" cy="1298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C6D6A87B-EE53-0362-7B4C-D31D3B3580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71" y="242047"/>
            <a:ext cx="2510575" cy="334743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3B28EC3-D044-96F5-D353-132AA0666B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492" y="442200"/>
            <a:ext cx="3704494" cy="277837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56AF4E0-36AE-6810-CFCB-08EA9B83C8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5471" y="1600758"/>
            <a:ext cx="3674037" cy="275552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BF82268-E0D9-1B97-5B68-ECD15C95A0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807" y="3789829"/>
            <a:ext cx="3648635" cy="273647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D2A82F3-E695-EDDB-2A73-8C19A9C351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3999" y="3879476"/>
            <a:ext cx="3648635" cy="2736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5638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DDE7875-E122-203E-4E94-FAD6C7A54CC4}"/>
              </a:ext>
            </a:extLst>
          </p:cNvPr>
          <p:cNvSpPr/>
          <p:nvPr/>
        </p:nvSpPr>
        <p:spPr>
          <a:xfrm>
            <a:off x="3290046" y="199358"/>
            <a:ext cx="7395883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8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Rifap</a:t>
            </a:r>
            <a:r>
              <a:rPr lang="fr-FR" sz="28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des </a:t>
            </a:r>
            <a:r>
              <a:rPr lang="fr-FR" sz="2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1 et 2 juin</a:t>
            </a:r>
            <a:r>
              <a:rPr lang="fr-FR" sz="28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2024</a:t>
            </a:r>
          </a:p>
          <a:p>
            <a:pPr algn="ctr"/>
            <a:r>
              <a:rPr lang="fr-FR" sz="2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30</a:t>
            </a:r>
            <a:r>
              <a:rPr lang="fr-FR" sz="28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candidats </a:t>
            </a:r>
            <a:r>
              <a:rPr lang="fr-FR" sz="2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en formation et recyclage</a:t>
            </a:r>
            <a:r>
              <a:rPr lang="fr-FR" sz="28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 </a:t>
            </a:r>
            <a:r>
              <a:rPr lang="fr-FR" sz="28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Rifap</a:t>
            </a:r>
            <a:endParaRPr lang="fr-FR" sz="28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endParaRPr lang="fr-FR" sz="28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C1DE4266-5985-A7EA-2338-FE6B23704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15" y="359521"/>
            <a:ext cx="1786719" cy="1064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6903553-BBFA-E8A5-DA82-E36682213F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6334" y="1264023"/>
            <a:ext cx="8375811" cy="6281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034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>
            <a:extLst>
              <a:ext uri="{FF2B5EF4-FFF2-40B4-BE49-F238E27FC236}">
                <a16:creationId xmlns:a16="http://schemas.microsoft.com/office/drawing/2014/main" id="{05E149D9-C6F1-62B5-169F-9EB579F3F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072" y="276039"/>
            <a:ext cx="1786719" cy="1064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280FD08-0936-6C39-E618-0FD392216A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622" y="276039"/>
            <a:ext cx="2375647" cy="316752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F074E2E-2111-2157-39FF-1E8898F59C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622" y="2115243"/>
            <a:ext cx="3460376" cy="259528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80475AA-61F0-98B1-5FE7-904F32E178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1624" y="327774"/>
            <a:ext cx="2976282" cy="223221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A34D6BF-80F8-5B94-3EE7-02FF88FCC0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6406" y="2601290"/>
            <a:ext cx="2457450" cy="32766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E3F9911-AB2F-DA2D-6557-0D7B80EA50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971" y="3905811"/>
            <a:ext cx="3460377" cy="259528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FB99425-379B-FBDF-4187-97F60C9639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57906" y="43064"/>
            <a:ext cx="3460377" cy="259528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0C45B88-3A7B-7DE7-4333-27641746CE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42835" y="2410198"/>
            <a:ext cx="3281078" cy="246080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1AA708C-6473-FF8D-D8E2-D315C305B5B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22914" y="4447802"/>
            <a:ext cx="3156179" cy="236713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37C52E0-F346-3A8B-2981-015D1054593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57769" y="1499068"/>
            <a:ext cx="2317981" cy="308703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57ADC6E-AEAE-5126-1D95-98AD4BAAA2F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88034" y="4573651"/>
            <a:ext cx="2457450" cy="1847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2856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B5BEC7D-37BC-2AFE-F0DD-C2AE8A27B5B4}"/>
              </a:ext>
            </a:extLst>
          </p:cNvPr>
          <p:cNvSpPr/>
          <p:nvPr/>
        </p:nvSpPr>
        <p:spPr>
          <a:xfrm>
            <a:off x="2869355" y="134748"/>
            <a:ext cx="648927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2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Remarques à propos du Rifap nouvelle mouture :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B11D802-DE46-4BCD-C0EF-45ADD940D9CD}"/>
              </a:ext>
            </a:extLst>
          </p:cNvPr>
          <p:cNvSpPr txBox="1"/>
          <p:nvPr/>
        </p:nvSpPr>
        <p:spPr>
          <a:xfrm>
            <a:off x="1326778" y="94547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800" b="0" i="0" u="none" strike="noStrike" baseline="0" dirty="0">
                <a:latin typeface="Averta-Semibold"/>
              </a:rPr>
              <a:t>La victime se plaint d’un malaise</a:t>
            </a:r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B084EB3-FBA2-CFBB-57EA-B52F727F3186}"/>
              </a:ext>
            </a:extLst>
          </p:cNvPr>
          <p:cNvSpPr txBox="1"/>
          <p:nvPr/>
        </p:nvSpPr>
        <p:spPr>
          <a:xfrm>
            <a:off x="1326778" y="132354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800" b="0" i="0" u="none" strike="noStrike" baseline="0" dirty="0">
                <a:latin typeface="Averta-Semibold"/>
              </a:rPr>
              <a:t>Les hémorragies externes</a:t>
            </a:r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5996796-44D0-5AA0-D1D6-46888B764C7F}"/>
              </a:ext>
            </a:extLst>
          </p:cNvPr>
          <p:cNvSpPr txBox="1"/>
          <p:nvPr/>
        </p:nvSpPr>
        <p:spPr>
          <a:xfrm>
            <a:off x="1326778" y="171415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800" b="0" i="0" u="none" strike="noStrike" baseline="0" dirty="0">
                <a:latin typeface="Averta-Semibold"/>
              </a:rPr>
              <a:t>Les plaies, les brûlures et les traumatismes</a:t>
            </a:r>
            <a:endParaRPr lang="fr-FR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1661AE46-5BF3-DA8E-CBA8-B3F75E4122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6778" y="2283165"/>
            <a:ext cx="8112482" cy="1442382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A1400F49-F0A4-B3EA-B3A0-E919DF2801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8397" y="3658651"/>
            <a:ext cx="8160863" cy="3199349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503D93BC-380D-0A3F-AD4C-21CC7F568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0276" y="791207"/>
            <a:ext cx="1786719" cy="1064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ccolade fermante 1">
            <a:extLst>
              <a:ext uri="{FF2B5EF4-FFF2-40B4-BE49-F238E27FC236}">
                <a16:creationId xmlns:a16="http://schemas.microsoft.com/office/drawing/2014/main" id="{5585AD6C-7D57-B47B-5D91-CF6747290DB2}"/>
              </a:ext>
            </a:extLst>
          </p:cNvPr>
          <p:cNvSpPr/>
          <p:nvPr/>
        </p:nvSpPr>
        <p:spPr>
          <a:xfrm>
            <a:off x="5441576" y="791207"/>
            <a:ext cx="654424" cy="1442382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6613E02-7358-F235-DDB8-2AB9DF5A59FE}"/>
              </a:ext>
            </a:extLst>
          </p:cNvPr>
          <p:cNvSpPr txBox="1"/>
          <p:nvPr/>
        </p:nvSpPr>
        <p:spPr>
          <a:xfrm>
            <a:off x="6278105" y="1299879"/>
            <a:ext cx="2456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Attention avec L’</a:t>
            </a:r>
            <a:r>
              <a:rPr lang="fr-FR" dirty="0" err="1">
                <a:solidFill>
                  <a:srgbClr val="FF0000"/>
                </a:solidFill>
              </a:rPr>
              <a:t>Anteor</a:t>
            </a:r>
            <a:r>
              <a:rPr lang="fr-FR" dirty="0">
                <a:solidFill>
                  <a:srgbClr val="FF0000"/>
                </a:solidFill>
              </a:rPr>
              <a:t> !!</a:t>
            </a:r>
          </a:p>
        </p:txBody>
      </p:sp>
    </p:spTree>
    <p:extLst>
      <p:ext uri="{BB962C8B-B14F-4D97-AF65-F5344CB8AC3E}">
        <p14:creationId xmlns:p14="http://schemas.microsoft.com/office/powerpoint/2010/main" val="2808403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onds dans l’eau">
  <a:themeElements>
    <a:clrScheme name="Ronds dans l’eau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Ronds dans l’eau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onds dans l’eau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Ronds dans l’eau</Template>
  <TotalTime>540</TotalTime>
  <Words>298</Words>
  <Application>Microsoft Office PowerPoint</Application>
  <PresentationFormat>Grand écran</PresentationFormat>
  <Paragraphs>46</Paragraphs>
  <Slides>13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18" baseType="lpstr">
      <vt:lpstr>Arial</vt:lpstr>
      <vt:lpstr>Averta-Semibold</vt:lpstr>
      <vt:lpstr>Tw Cen MT</vt:lpstr>
      <vt:lpstr>Wingdings</vt:lpstr>
      <vt:lpstr>Ronds dans l’eau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William Hurst</dc:creator>
  <cp:lastModifiedBy>William Hurst</cp:lastModifiedBy>
  <cp:revision>24</cp:revision>
  <dcterms:created xsi:type="dcterms:W3CDTF">2022-10-03T09:30:14Z</dcterms:created>
  <dcterms:modified xsi:type="dcterms:W3CDTF">2024-10-19T09:30:25Z</dcterms:modified>
</cp:coreProperties>
</file>